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70" r:id="rId4"/>
    <p:sldId id="269" r:id="rId5"/>
    <p:sldId id="258" r:id="rId6"/>
    <p:sldId id="259" r:id="rId7"/>
    <p:sldId id="260" r:id="rId8"/>
    <p:sldId id="261" r:id="rId9"/>
    <p:sldId id="262" r:id="rId10"/>
    <p:sldId id="271" r:id="rId11"/>
    <p:sldId id="263" r:id="rId12"/>
    <p:sldId id="264" r:id="rId13"/>
    <p:sldId id="265" r:id="rId14"/>
    <p:sldId id="266" r:id="rId15"/>
    <p:sldId id="267" r:id="rId1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p:cViewPr>
        <p:scale>
          <a:sx n="76" d="100"/>
          <a:sy n="76" d="100"/>
        </p:scale>
        <p:origin x="-1212" y="2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CB13F0-13F2-403F-A54A-EA69D24FBFE3}" type="datetimeFigureOut">
              <a:rPr lang="it-IT" smtClean="0"/>
              <a:t>11/01/2014</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A0ED9A-F7BC-448F-A2E1-16E8DBA090D2}" type="slidenum">
              <a:rPr lang="it-IT" smtClean="0"/>
              <a:t>‹N›</a:t>
            </a:fld>
            <a:endParaRPr lang="it-IT"/>
          </a:p>
        </p:txBody>
      </p:sp>
    </p:spTree>
    <p:extLst>
      <p:ext uri="{BB962C8B-B14F-4D97-AF65-F5344CB8AC3E}">
        <p14:creationId xmlns:p14="http://schemas.microsoft.com/office/powerpoint/2010/main" val="352753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AA0ED9A-F7BC-448F-A2E1-16E8DBA090D2}" type="slidenum">
              <a:rPr lang="it-IT" smtClean="0"/>
              <a:t>4</a:t>
            </a:fld>
            <a:endParaRPr lang="it-IT"/>
          </a:p>
        </p:txBody>
      </p:sp>
    </p:spTree>
    <p:extLst>
      <p:ext uri="{BB962C8B-B14F-4D97-AF65-F5344CB8AC3E}">
        <p14:creationId xmlns:p14="http://schemas.microsoft.com/office/powerpoint/2010/main" val="3849546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2247705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3057532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4090448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794436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4044988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3895020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8" name="Segnaposto piè di pagina 7"/>
          <p:cNvSpPr>
            <a:spLocks noGrp="1"/>
          </p:cNvSpPr>
          <p:nvPr>
            <p:ph type="ftr" sz="quarter" idx="11"/>
          </p:nvPr>
        </p:nvSpPr>
        <p:spPr/>
        <p:txBody>
          <a:bodyPr/>
          <a:lstStyle/>
          <a:p>
            <a:endParaRPr lang="it-IT" dirty="0"/>
          </a:p>
        </p:txBody>
      </p:sp>
      <p:sp>
        <p:nvSpPr>
          <p:cNvPr id="9" name="Segnaposto numero diapositiva 8"/>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2573270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3372756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3" name="Segnaposto piè di pagina 2"/>
          <p:cNvSpPr>
            <a:spLocks noGrp="1"/>
          </p:cNvSpPr>
          <p:nvPr>
            <p:ph type="ftr" sz="quarter" idx="11"/>
          </p:nvPr>
        </p:nvSpPr>
        <p:spPr/>
        <p:txBody>
          <a:bodyPr/>
          <a:lstStyle/>
          <a:p>
            <a:endParaRPr lang="it-IT" dirty="0"/>
          </a:p>
        </p:txBody>
      </p:sp>
      <p:sp>
        <p:nvSpPr>
          <p:cNvPr id="4" name="Segnaposto numero diapositiva 3"/>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2637926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2756024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6E1E2A6-2053-45EC-BAA2-78CD64E18E3C}" type="datetimeFigureOut">
              <a:rPr lang="it-IT" smtClean="0"/>
              <a:t>11/01/2014</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8A62B19C-ABA7-4F58-A2AA-199D97173F48}" type="slidenum">
              <a:rPr lang="it-IT" smtClean="0"/>
              <a:t>‹N›</a:t>
            </a:fld>
            <a:endParaRPr lang="it-IT" dirty="0"/>
          </a:p>
        </p:txBody>
      </p:sp>
    </p:spTree>
    <p:extLst>
      <p:ext uri="{BB962C8B-B14F-4D97-AF65-F5344CB8AC3E}">
        <p14:creationId xmlns:p14="http://schemas.microsoft.com/office/powerpoint/2010/main" val="2351602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E1E2A6-2053-45EC-BAA2-78CD64E18E3C}" type="datetimeFigureOut">
              <a:rPr lang="it-IT" smtClean="0"/>
              <a:t>11/01/2014</a:t>
            </a:fld>
            <a:endParaRPr lang="it-IT" dirty="0"/>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2B19C-ABA7-4F58-A2AA-199D97173F48}" type="slidenum">
              <a:rPr lang="it-IT" smtClean="0"/>
              <a:t>‹N›</a:t>
            </a:fld>
            <a:endParaRPr lang="it-IT" dirty="0"/>
          </a:p>
        </p:txBody>
      </p:sp>
    </p:spTree>
    <p:extLst>
      <p:ext uri="{BB962C8B-B14F-4D97-AF65-F5344CB8AC3E}">
        <p14:creationId xmlns:p14="http://schemas.microsoft.com/office/powerpoint/2010/main" val="3859129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it.wikipedia.org/wiki/San_Pietro" TargetMode="External"/><Relationship Id="rId3" Type="http://schemas.openxmlformats.org/officeDocument/2006/relationships/hyperlink" Target="http://it.wikipedia.org/wiki/Marcello_Piacentini" TargetMode="External"/><Relationship Id="rId7" Type="http://schemas.openxmlformats.org/officeDocument/2006/relationships/hyperlink" Target="http://it.wikipedia.org/wiki/Bramante" TargetMode="External"/><Relationship Id="rId2" Type="http://schemas.openxmlformats.org/officeDocument/2006/relationships/hyperlink" Target="http://it.wikipedia.org/wiki/1913" TargetMode="External"/><Relationship Id="rId1" Type="http://schemas.openxmlformats.org/officeDocument/2006/relationships/slideLayout" Target="../slideLayouts/slideLayout2.xml"/><Relationship Id="rId6" Type="http://schemas.openxmlformats.org/officeDocument/2006/relationships/hyperlink" Target="http://it.wikipedia.org/wiki/Pio_Piacentini" TargetMode="External"/><Relationship Id="rId5" Type="http://schemas.openxmlformats.org/officeDocument/2006/relationships/hyperlink" Target="http://it.wikipedia.org/wiki/Dentice_(famiglia)" TargetMode="External"/><Relationship Id="rId10" Type="http://schemas.openxmlformats.org/officeDocument/2006/relationships/hyperlink" Target="http://it.wikipedia.org/wiki/Travertino" TargetMode="External"/><Relationship Id="rId4" Type="http://schemas.openxmlformats.org/officeDocument/2006/relationships/hyperlink" Target="http://it.wikipedia.org/wiki/1925" TargetMode="External"/><Relationship Id="rId9" Type="http://schemas.openxmlformats.org/officeDocument/2006/relationships/hyperlink" Target="http://it.wikipedia.org/wiki/Caprarola"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it.wikipedia.org/wiki/Terme_romane" TargetMode="External"/><Relationship Id="rId13" Type="http://schemas.openxmlformats.org/officeDocument/2006/relationships/hyperlink" Target="http://it.wikipedia.org/wiki/1525" TargetMode="External"/><Relationship Id="rId3" Type="http://schemas.openxmlformats.org/officeDocument/2006/relationships/hyperlink" Target="http://it.wikipedia.org/wiki/XVI_secolo" TargetMode="External"/><Relationship Id="rId7" Type="http://schemas.openxmlformats.org/officeDocument/2006/relationships/hyperlink" Target="http://it.wikipedia.org/wiki/Campate" TargetMode="External"/><Relationship Id="rId12" Type="http://schemas.openxmlformats.org/officeDocument/2006/relationships/hyperlink" Target="http://it.wikipedia.org/wiki/Vestibolo_(architettura)" TargetMode="External"/><Relationship Id="rId2" Type="http://schemas.openxmlformats.org/officeDocument/2006/relationships/hyperlink" Target="http://it.wikipedia.org/wiki/Ville_romane" TargetMode="External"/><Relationship Id="rId1" Type="http://schemas.openxmlformats.org/officeDocument/2006/relationships/slideLayout" Target="../slideLayouts/slideLayout2.xml"/><Relationship Id="rId6" Type="http://schemas.openxmlformats.org/officeDocument/2006/relationships/hyperlink" Target="http://it.wikipedia.org/wiki/Rinascimento" TargetMode="External"/><Relationship Id="rId11" Type="http://schemas.openxmlformats.org/officeDocument/2006/relationships/hyperlink" Target="http://it.wikipedia.org/wiki/Domus_Aurea" TargetMode="External"/><Relationship Id="rId5" Type="http://schemas.openxmlformats.org/officeDocument/2006/relationships/hyperlink" Target="http://it.wikipedia.org/wiki/Loggia" TargetMode="External"/><Relationship Id="rId10" Type="http://schemas.openxmlformats.org/officeDocument/2006/relationships/hyperlink" Target="http://it.wikipedia.org/wiki/Grottesche" TargetMode="External"/><Relationship Id="rId4" Type="http://schemas.openxmlformats.org/officeDocument/2006/relationships/hyperlink" Target="http://it.wikipedia.org/wiki/Plinio_il_Giovane" TargetMode="External"/><Relationship Id="rId9" Type="http://schemas.openxmlformats.org/officeDocument/2006/relationships/hyperlink" Target="http://it.wikipedia.org/wiki/Volte_a_crociera"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it.wikipedia.org/wiki/Peschiera_(architettura)" TargetMode="External"/><Relationship Id="rId3" Type="http://schemas.openxmlformats.org/officeDocument/2006/relationships/hyperlink" Target="http://it.wikipedia.org/wiki/Anfiteatro" TargetMode="External"/><Relationship Id="rId7" Type="http://schemas.openxmlformats.org/officeDocument/2006/relationships/hyperlink" Target="http://it.wikipedia.org/wiki/1514" TargetMode="External"/><Relationship Id="rId2" Type="http://schemas.openxmlformats.org/officeDocument/2006/relationships/hyperlink" Target="http://it.wikipedia.org/wiki/Giardino_formale" TargetMode="External"/><Relationship Id="rId1" Type="http://schemas.openxmlformats.org/officeDocument/2006/relationships/slideLayout" Target="../slideLayouts/slideLayout2.xml"/><Relationship Id="rId6" Type="http://schemas.openxmlformats.org/officeDocument/2006/relationships/hyperlink" Target="http://it.wikipedia.org/wiki/Giovanni_da_Udine" TargetMode="External"/><Relationship Id="rId5" Type="http://schemas.openxmlformats.org/officeDocument/2006/relationships/hyperlink" Target="http://it.wikipedia.org/wiki/Giardino_all'italiana" TargetMode="External"/><Relationship Id="rId4" Type="http://schemas.openxmlformats.org/officeDocument/2006/relationships/hyperlink" Target="http://it.wikipedia.org/wiki/Tevere"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it.wikipedia.org/wiki/Istituto_diplomatico_%22Mario_Toscano%22" TargetMode="External"/><Relationship Id="rId2" Type="http://schemas.openxmlformats.org/officeDocument/2006/relationships/hyperlink" Target="http://it.wikipedia.org/wiki/Giorgio_Pe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it.wikipedia.org/wiki/Villa_Madama"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it.wikipedia.org/wiki/Roma" TargetMode="External"/><Relationship Id="rId7" Type="http://schemas.openxmlformats.org/officeDocument/2006/relationships/hyperlink" Target="http://it.wikipedia.org/wiki/Municipio_Roma_XVII" TargetMode="External"/><Relationship Id="rId2" Type="http://schemas.openxmlformats.org/officeDocument/2006/relationships/hyperlink" Target="http://it.wikipedia.org/wiki/Villa" TargetMode="External"/><Relationship Id="rId1" Type="http://schemas.openxmlformats.org/officeDocument/2006/relationships/slideLayout" Target="../slideLayouts/slideLayout2.xml"/><Relationship Id="rId6" Type="http://schemas.openxmlformats.org/officeDocument/2006/relationships/hyperlink" Target="http://it.wikipedia.org/wiki/Foro_Italico_(Roma)" TargetMode="External"/><Relationship Id="rId5" Type="http://schemas.openxmlformats.org/officeDocument/2006/relationships/hyperlink" Target="http://it.wikipedia.org/wiki/Tevere" TargetMode="External"/><Relationship Id="rId4" Type="http://schemas.openxmlformats.org/officeDocument/2006/relationships/hyperlink" Target="http://it.wikipedia.org/wiki/Monte_Mario"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it.wikipedia.org/wiki/Trastevere" TargetMode="External"/><Relationship Id="rId13" Type="http://schemas.openxmlformats.org/officeDocument/2006/relationships/hyperlink" Target="http://it.wikipedia.org/wiki/Famiglia_Medici" TargetMode="External"/><Relationship Id="rId18" Type="http://schemas.openxmlformats.org/officeDocument/2006/relationships/hyperlink" Target="http://it.wikipedia.org/wiki/Giovanni_da_Udine" TargetMode="External"/><Relationship Id="rId3" Type="http://schemas.openxmlformats.org/officeDocument/2006/relationships/hyperlink" Target="http://it.wikipedia.org/wiki/Papa_Leone_X" TargetMode="External"/><Relationship Id="rId21" Type="http://schemas.openxmlformats.org/officeDocument/2006/relationships/hyperlink" Target="http://it.wikipedia.org/wiki/Sacco_di_Roma_(1527)" TargetMode="External"/><Relationship Id="rId7" Type="http://schemas.openxmlformats.org/officeDocument/2006/relationships/hyperlink" Target="http://it.wikipedia.org/wiki/Baldassarre_Peruzzi" TargetMode="External"/><Relationship Id="rId12" Type="http://schemas.openxmlformats.org/officeDocument/2006/relationships/hyperlink" Target="http://it.wikipedia.org/wiki/1520" TargetMode="External"/><Relationship Id="rId17" Type="http://schemas.openxmlformats.org/officeDocument/2006/relationships/hyperlink" Target="http://it.wikipedia.org/wiki/Giovan_Francesco_Penni" TargetMode="External"/><Relationship Id="rId2" Type="http://schemas.openxmlformats.org/officeDocument/2006/relationships/hyperlink" Target="http://it.wikipedia.org/wiki/1518" TargetMode="External"/><Relationship Id="rId16" Type="http://schemas.openxmlformats.org/officeDocument/2006/relationships/hyperlink" Target="http://it.wikipedia.org/wiki/Giulio_Romano" TargetMode="External"/><Relationship Id="rId20" Type="http://schemas.openxmlformats.org/officeDocument/2006/relationships/hyperlink" Target="http://it.wikipedia.org/wiki/1527" TargetMode="External"/><Relationship Id="rId1" Type="http://schemas.openxmlformats.org/officeDocument/2006/relationships/slideLayout" Target="../slideLayouts/slideLayout2.xml"/><Relationship Id="rId6" Type="http://schemas.openxmlformats.org/officeDocument/2006/relationships/hyperlink" Target="http://it.wikipedia.org/wiki/Agostino_Chigi" TargetMode="External"/><Relationship Id="rId11" Type="http://schemas.openxmlformats.org/officeDocument/2006/relationships/hyperlink" Target="http://it.wikipedia.org/wiki/Antonio_da_Sangallo_il_Giovane" TargetMode="External"/><Relationship Id="rId5" Type="http://schemas.openxmlformats.org/officeDocument/2006/relationships/hyperlink" Target="http://it.wikipedia.org/wiki/Villa_Farnesina" TargetMode="External"/><Relationship Id="rId15" Type="http://schemas.openxmlformats.org/officeDocument/2006/relationships/hyperlink" Target="http://it.wikipedia.org/wiki/1523" TargetMode="External"/><Relationship Id="rId23" Type="http://schemas.openxmlformats.org/officeDocument/2006/relationships/hyperlink" Target="http://it.wikipedia.org/wiki/Castel_Sant'Angelo" TargetMode="External"/><Relationship Id="rId10" Type="http://schemas.openxmlformats.org/officeDocument/2006/relationships/hyperlink" Target="http://it.wikipedia.org/wiki/Raffaello_Sanzio" TargetMode="External"/><Relationship Id="rId19" Type="http://schemas.openxmlformats.org/officeDocument/2006/relationships/hyperlink" Target="http://it.wikipedia.org/wiki/Baccio_Bandinelli" TargetMode="External"/><Relationship Id="rId4" Type="http://schemas.openxmlformats.org/officeDocument/2006/relationships/hyperlink" Target="http://it.wikipedia.org/wiki/Giulio_de'_Medici" TargetMode="External"/><Relationship Id="rId9" Type="http://schemas.openxmlformats.org/officeDocument/2006/relationships/hyperlink" Target="http://it.wikipedia.org/wiki/Monte_Mario" TargetMode="External"/><Relationship Id="rId14" Type="http://schemas.openxmlformats.org/officeDocument/2006/relationships/hyperlink" Target="http://it.wikipedia.org/wiki/Clemente_VII" TargetMode="External"/><Relationship Id="rId22" Type="http://schemas.openxmlformats.org/officeDocument/2006/relationships/hyperlink" Target="http://it.wikipedia.org/wiki/Vasari"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it.wikipedia.org/wiki/Ottavio_Farnese" TargetMode="External"/><Relationship Id="rId3" Type="http://schemas.openxmlformats.org/officeDocument/2006/relationships/hyperlink" Target="http://it.wikipedia.org/wiki/Antonio_da_Sangallo_il_Vecchio" TargetMode="External"/><Relationship Id="rId7" Type="http://schemas.openxmlformats.org/officeDocument/2006/relationships/hyperlink" Target="http://it.wikipedia.org/wiki/Tivoli" TargetMode="External"/><Relationship Id="rId12" Type="http://schemas.openxmlformats.org/officeDocument/2006/relationships/hyperlink" Target="http://it.wikipedia.org/wiki/Carlo_III_di_Spagna" TargetMode="External"/><Relationship Id="rId2" Type="http://schemas.openxmlformats.org/officeDocument/2006/relationships/hyperlink" Target="http://it.wikipedia.org/wiki/Tevere" TargetMode="External"/><Relationship Id="rId1" Type="http://schemas.openxmlformats.org/officeDocument/2006/relationships/slideLayout" Target="../slideLayouts/slideLayout2.xml"/><Relationship Id="rId6" Type="http://schemas.openxmlformats.org/officeDocument/2006/relationships/hyperlink" Target="http://it.wikipedia.org/wiki/Castel_Madama" TargetMode="External"/><Relationship Id="rId11" Type="http://schemas.openxmlformats.org/officeDocument/2006/relationships/hyperlink" Target="http://it.wikipedia.org/wiki/Farnese_(famiglia)" TargetMode="External"/><Relationship Id="rId5" Type="http://schemas.openxmlformats.org/officeDocument/2006/relationships/hyperlink" Target="http://it.wikipedia.org/wiki/Palazzo_Madama_(Roma)" TargetMode="External"/><Relationship Id="rId10" Type="http://schemas.openxmlformats.org/officeDocument/2006/relationships/hyperlink" Target="http://it.wikipedia.org/wiki/Papa_Paolo_III" TargetMode="External"/><Relationship Id="rId4" Type="http://schemas.openxmlformats.org/officeDocument/2006/relationships/hyperlink" Target="http://it.wikipedia.org/wiki/Margherita_d'Austria" TargetMode="External"/><Relationship Id="rId9" Type="http://schemas.openxmlformats.org/officeDocument/2006/relationships/hyperlink" Target="http://it.wikipedia.org/wiki/Ducato_di_Parma_e_Piacenza"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it.wikipedia.org/wiki/Ottavio_Farnese" TargetMode="External"/><Relationship Id="rId3" Type="http://schemas.openxmlformats.org/officeDocument/2006/relationships/hyperlink" Target="http://it.wikipedia.org/wiki/Antonio_da_Sangallo_il_Vecchio" TargetMode="External"/><Relationship Id="rId7" Type="http://schemas.openxmlformats.org/officeDocument/2006/relationships/hyperlink" Target="http://it.wikipedia.org/wiki/Tivoli" TargetMode="External"/><Relationship Id="rId12" Type="http://schemas.openxmlformats.org/officeDocument/2006/relationships/hyperlink" Target="http://it.wikipedia.org/wiki/Carlo_III_di_Spagna" TargetMode="External"/><Relationship Id="rId2" Type="http://schemas.openxmlformats.org/officeDocument/2006/relationships/hyperlink" Target="http://it.wikipedia.org/wiki/Tevere" TargetMode="External"/><Relationship Id="rId1" Type="http://schemas.openxmlformats.org/officeDocument/2006/relationships/slideLayout" Target="../slideLayouts/slideLayout2.xml"/><Relationship Id="rId6" Type="http://schemas.openxmlformats.org/officeDocument/2006/relationships/hyperlink" Target="http://it.wikipedia.org/wiki/Castel_Madama" TargetMode="External"/><Relationship Id="rId11" Type="http://schemas.openxmlformats.org/officeDocument/2006/relationships/hyperlink" Target="http://it.wikipedia.org/wiki/Farnese_(famiglia)" TargetMode="External"/><Relationship Id="rId5" Type="http://schemas.openxmlformats.org/officeDocument/2006/relationships/hyperlink" Target="http://it.wikipedia.org/wiki/Palazzo_Madama_(Roma)" TargetMode="External"/><Relationship Id="rId10" Type="http://schemas.openxmlformats.org/officeDocument/2006/relationships/hyperlink" Target="http://it.wikipedia.org/wiki/Papa_Paolo_III" TargetMode="External"/><Relationship Id="rId4" Type="http://schemas.openxmlformats.org/officeDocument/2006/relationships/hyperlink" Target="http://it.wikipedia.org/wiki/Margherita_d'Austria" TargetMode="External"/><Relationship Id="rId9" Type="http://schemas.openxmlformats.org/officeDocument/2006/relationships/hyperlink" Target="http://it.wikipedia.org/wiki/Ducato_di_Parma_e_Piacenz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349542" y="3212976"/>
            <a:ext cx="6400800" cy="1752600"/>
          </a:xfrm>
        </p:spPr>
        <p:txBody>
          <a:bodyPr/>
          <a:lstStyle/>
          <a:p>
            <a:r>
              <a:rPr lang="it-IT" dirty="0" smtClean="0">
                <a:solidFill>
                  <a:schemeClr val="tx1"/>
                </a:solidFill>
              </a:rPr>
              <a:t>Lorenzo </a:t>
            </a:r>
            <a:r>
              <a:rPr lang="it-IT" dirty="0" err="1" smtClean="0">
                <a:solidFill>
                  <a:schemeClr val="tx1"/>
                </a:solidFill>
              </a:rPr>
              <a:t>Lax</a:t>
            </a:r>
            <a:r>
              <a:rPr lang="it-IT" dirty="0" smtClean="0">
                <a:solidFill>
                  <a:schemeClr val="tx1"/>
                </a:solidFill>
              </a:rPr>
              <a:t>  </a:t>
            </a:r>
            <a:r>
              <a:rPr lang="it-IT" dirty="0" smtClean="0">
                <a:solidFill>
                  <a:schemeClr val="tx1"/>
                </a:solidFill>
              </a:rPr>
              <a:t>e </a:t>
            </a:r>
            <a:r>
              <a:rPr lang="it-IT" dirty="0" smtClean="0">
                <a:solidFill>
                  <a:schemeClr val="tx1"/>
                </a:solidFill>
              </a:rPr>
              <a:t>Filippo Benedetti </a:t>
            </a:r>
            <a:r>
              <a:rPr lang="it-IT" dirty="0" smtClean="0">
                <a:solidFill>
                  <a:schemeClr val="tx1"/>
                </a:solidFill>
              </a:rPr>
              <a:t>a.s.2013-2014</a:t>
            </a:r>
            <a:endParaRPr lang="it-IT" dirty="0">
              <a:solidFill>
                <a:schemeClr val="tx1"/>
              </a:solidFill>
            </a:endParaRPr>
          </a:p>
        </p:txBody>
      </p:sp>
      <p:sp>
        <p:nvSpPr>
          <p:cNvPr id="4" name="Rettangolo 3"/>
          <p:cNvSpPr/>
          <p:nvPr/>
        </p:nvSpPr>
        <p:spPr>
          <a:xfrm>
            <a:off x="2488320" y="2044005"/>
            <a:ext cx="4123245" cy="923330"/>
          </a:xfrm>
          <a:prstGeom prst="rect">
            <a:avLst/>
          </a:prstGeom>
          <a:noFill/>
        </p:spPr>
        <p:txBody>
          <a:bodyPr wrap="none" lIns="91440" tIns="45720" rIns="91440" bIns="45720">
            <a:spAutoFit/>
          </a:bodyPr>
          <a:lstStyle/>
          <a:p>
            <a:pPr algn="ctr"/>
            <a:r>
              <a:rPr lang="it-IT"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Villa madama</a:t>
            </a:r>
            <a:endParaRPr lang="it-IT"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extLst>
      <p:ext uri="{BB962C8B-B14F-4D97-AF65-F5344CB8AC3E}">
        <p14:creationId xmlns:p14="http://schemas.microsoft.com/office/powerpoint/2010/main" val="41156018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fontScale="77500" lnSpcReduction="20000"/>
          </a:bodyPr>
          <a:lstStyle/>
          <a:p>
            <a:r>
              <a:rPr lang="it-IT" dirty="0"/>
              <a:t>Nel </a:t>
            </a:r>
            <a:r>
              <a:rPr lang="it-IT" dirty="0">
                <a:hlinkClick r:id="rId2" tooltip="1913"/>
              </a:rPr>
              <a:t>1913</a:t>
            </a:r>
            <a:r>
              <a:rPr lang="it-IT" dirty="0"/>
              <a:t> fu acquistata da Maurice </a:t>
            </a:r>
            <a:r>
              <a:rPr lang="it-IT" dirty="0" err="1"/>
              <a:t>Bergès</a:t>
            </a:r>
            <a:r>
              <a:rPr lang="it-IT" dirty="0"/>
              <a:t>, un ingegnere di Tolosa innamorato di Roma, che incaricò del restauro </a:t>
            </a:r>
            <a:r>
              <a:rPr lang="it-IT" dirty="0">
                <a:hlinkClick r:id="rId3" tooltip="Marcello Piacentini"/>
              </a:rPr>
              <a:t>Marcello Piacentini</a:t>
            </a:r>
            <a:r>
              <a:rPr lang="it-IT" dirty="0"/>
              <a:t>. Nel </a:t>
            </a:r>
            <a:r>
              <a:rPr lang="it-IT" dirty="0">
                <a:hlinkClick r:id="rId4" tooltip="1925"/>
              </a:rPr>
              <a:t>1925</a:t>
            </a:r>
            <a:r>
              <a:rPr lang="it-IT" dirty="0"/>
              <a:t> fu acquistata dalla nobile </a:t>
            </a:r>
            <a:r>
              <a:rPr lang="it-IT" dirty="0">
                <a:hlinkClick r:id="rId5" tooltip="Dentice (famiglia)"/>
              </a:rPr>
              <a:t>famiglia Dentice di Frasso</a:t>
            </a:r>
            <a:r>
              <a:rPr lang="it-IT" dirty="0"/>
              <a:t> che, in tre anni, completò il progetto di restauro. All'intervento di Piacentini è dovuta la costruzione del secondo piano che i Dentice di Frasso vollero il più possibile in armonia con il progetto originario. Su disegno del padre, </a:t>
            </a:r>
            <a:r>
              <a:rPr lang="it-IT" dirty="0">
                <a:hlinkClick r:id="rId6" tooltip="Pio Piacentini"/>
              </a:rPr>
              <a:t>Pio Piacentini</a:t>
            </a:r>
            <a:r>
              <a:rPr lang="it-IT" dirty="0"/>
              <a:t>, ispirato probabilmente dai lavori di </a:t>
            </a:r>
            <a:r>
              <a:rPr lang="it-IT" dirty="0">
                <a:hlinkClick r:id="rId7" tooltip="Bramante"/>
              </a:rPr>
              <a:t>Bramante</a:t>
            </a:r>
            <a:r>
              <a:rPr lang="it-IT" dirty="0"/>
              <a:t> a </a:t>
            </a:r>
            <a:r>
              <a:rPr lang="it-IT" dirty="0">
                <a:hlinkClick r:id="rId8" tooltip="San Pietro"/>
              </a:rPr>
              <a:t>San Pietro</a:t>
            </a:r>
            <a:r>
              <a:rPr lang="it-IT" dirty="0"/>
              <a:t> e di Antonio da Sangallo il Giovane a </a:t>
            </a:r>
            <a:r>
              <a:rPr lang="it-IT" dirty="0">
                <a:hlinkClick r:id="rId9" tooltip="Caprarola"/>
              </a:rPr>
              <a:t>Caprarola</a:t>
            </a:r>
            <a:r>
              <a:rPr lang="it-IT" dirty="0"/>
              <a:t>, Piacentini realizzò la scala elicoidale in </a:t>
            </a:r>
            <a:r>
              <a:rPr lang="it-IT" dirty="0">
                <a:hlinkClick r:id="rId10" tooltip="Travertino"/>
              </a:rPr>
              <a:t>travertino</a:t>
            </a:r>
            <a:r>
              <a:rPr lang="it-IT" dirty="0"/>
              <a:t> in stile rinascimentale che conduce al piano nobile. In epoca moderna furono, altresì, chiuse le arcate della Loggia con ampie vetrate al fine di proteggere le decorazioni delle volte dalle intemperie.</a:t>
            </a:r>
          </a:p>
          <a:p>
            <a:endParaRPr lang="it-IT" dirty="0"/>
          </a:p>
        </p:txBody>
      </p:sp>
    </p:spTree>
    <p:extLst>
      <p:ext uri="{BB962C8B-B14F-4D97-AF65-F5344CB8AC3E}">
        <p14:creationId xmlns:p14="http://schemas.microsoft.com/office/powerpoint/2010/main" val="12753968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rPr>
              <a:t>DESCRIZIONE</a:t>
            </a:r>
            <a:endParaRPr lang="it-IT" dirty="0">
              <a:solidFill>
                <a:srgbClr val="FF0000"/>
              </a:solidFill>
            </a:endParaRPr>
          </a:p>
        </p:txBody>
      </p:sp>
      <p:sp>
        <p:nvSpPr>
          <p:cNvPr id="3" name="Segnaposto contenuto 2"/>
          <p:cNvSpPr>
            <a:spLocks noGrp="1"/>
          </p:cNvSpPr>
          <p:nvPr>
            <p:ph idx="1"/>
          </p:nvPr>
        </p:nvSpPr>
        <p:spPr/>
        <p:txBody>
          <a:bodyPr>
            <a:normAutofit fontScale="55000" lnSpcReduction="20000"/>
          </a:bodyPr>
          <a:lstStyle/>
          <a:p>
            <a:r>
              <a:rPr lang="it-IT" dirty="0"/>
              <a:t>Villa Madama fu la prima delle ville suburbane sul modello delle </a:t>
            </a:r>
            <a:r>
              <a:rPr lang="it-IT" dirty="0">
                <a:hlinkClick r:id="rId2" tooltip="Ville romane"/>
              </a:rPr>
              <a:t>ville romane</a:t>
            </a:r>
            <a:r>
              <a:rPr lang="it-IT" dirty="0"/>
              <a:t>, progettate per svolgervi feste, costruita nel </a:t>
            </a:r>
            <a:r>
              <a:rPr lang="it-IT" dirty="0">
                <a:hlinkClick r:id="rId3" tooltip="XVI secolo"/>
              </a:rPr>
              <a:t>XVI secolo</a:t>
            </a:r>
            <a:r>
              <a:rPr lang="it-IT" dirty="0"/>
              <a:t> a Roma. Fu ideata con l'intenzione di rivaleggiare con le ville dell'antichità, come quella di </a:t>
            </a:r>
            <a:r>
              <a:rPr lang="it-IT" dirty="0">
                <a:hlinkClick r:id="rId4" tooltip="Plinio il Giovane"/>
              </a:rPr>
              <a:t>Plinio il Giovane</a:t>
            </a:r>
            <a:r>
              <a:rPr lang="it-IT" dirty="0"/>
              <a:t>, e con le ville contemporanee come quella della Farnesina.</a:t>
            </a:r>
          </a:p>
          <a:p>
            <a:r>
              <a:rPr lang="it-IT" dirty="0"/>
              <a:t>Anche se il progetto non fu portato completamente a termine, con la sua </a:t>
            </a:r>
            <a:r>
              <a:rPr lang="it-IT" dirty="0">
                <a:hlinkClick r:id="rId5" tooltip="Loggia"/>
              </a:rPr>
              <a:t>loggia</a:t>
            </a:r>
            <a:r>
              <a:rPr lang="it-IT" dirty="0"/>
              <a:t> di sicura matrice </a:t>
            </a:r>
            <a:r>
              <a:rPr lang="it-IT" dirty="0" err="1"/>
              <a:t>raffaelliana</a:t>
            </a:r>
            <a:r>
              <a:rPr lang="it-IT" dirty="0"/>
              <a:t> e il giardino pensile, la villa fu una delle più famose ed imitate del </a:t>
            </a:r>
            <a:r>
              <a:rPr lang="it-IT" dirty="0">
                <a:hlinkClick r:id="rId6" tooltip="Rinascimento"/>
              </a:rPr>
              <a:t>Rinascimento</a:t>
            </a:r>
            <a:r>
              <a:rPr lang="it-IT" dirty="0"/>
              <a:t>.</a:t>
            </a:r>
          </a:p>
          <a:p>
            <a:r>
              <a:rPr lang="it-IT" dirty="0"/>
              <a:t>La </a:t>
            </a:r>
            <a:r>
              <a:rPr lang="it-IT" dirty="0">
                <a:hlinkClick r:id="rId5" tooltip="Loggia"/>
              </a:rPr>
              <a:t>loggia</a:t>
            </a:r>
            <a:r>
              <a:rPr lang="it-IT" dirty="0"/>
              <a:t> di Raffaello è costituita da tre arcate che affacciano sul giardino all'italiana. All'interno, le alte </a:t>
            </a:r>
            <a:r>
              <a:rPr lang="it-IT" dirty="0">
                <a:hlinkClick r:id="rId7" tooltip="Campate"/>
              </a:rPr>
              <a:t>campate</a:t>
            </a:r>
            <a:r>
              <a:rPr lang="it-IT" dirty="0"/>
              <a:t>, che emulano ed esaltano l'architettura delle </a:t>
            </a:r>
            <a:r>
              <a:rPr lang="it-IT" dirty="0">
                <a:hlinkClick r:id="rId8" tooltip="Terme romane"/>
              </a:rPr>
              <a:t>terme romane</a:t>
            </a:r>
            <a:r>
              <a:rPr lang="it-IT" dirty="0"/>
              <a:t>, sono rappresentate ai due lati da </a:t>
            </a:r>
            <a:r>
              <a:rPr lang="it-IT" dirty="0">
                <a:hlinkClick r:id="rId9" tooltip="Volte a crociera"/>
              </a:rPr>
              <a:t>volte a crociera</a:t>
            </a:r>
            <a:r>
              <a:rPr lang="it-IT" dirty="0"/>
              <a:t> e quella centrale da una cupola circolare tutte interamente e straordinariamente decorate dagli stucchi di Giovanni da Udine e dalle pitture di Giulio Romano. Ovunque sono visibili le </a:t>
            </a:r>
            <a:r>
              <a:rPr lang="it-IT" dirty="0">
                <a:hlinkClick r:id="rId10" tooltip="Grottesche"/>
              </a:rPr>
              <a:t>grottesche</a:t>
            </a:r>
            <a:r>
              <a:rPr lang="it-IT" dirty="0"/>
              <a:t> che i due artisti utilizzarono dopo averle riscoperte negli scavi della </a:t>
            </a:r>
            <a:r>
              <a:rPr lang="it-IT" dirty="0">
                <a:hlinkClick r:id="rId11" tooltip="Domus Aurea"/>
              </a:rPr>
              <a:t>Domus Aurea</a:t>
            </a:r>
            <a:r>
              <a:rPr lang="it-IT" dirty="0"/>
              <a:t>. l'elemento artistico rilevante è il salone con il soffitto a volta, anch'esso magnificamente decorato da Giulio Romano. Di pregevole fattura risultano gli stucchi bianchi del </a:t>
            </a:r>
            <a:r>
              <a:rPr lang="it-IT" dirty="0">
                <a:hlinkClick r:id="rId12" tooltip="Vestibolo (architettura)"/>
              </a:rPr>
              <a:t>vestibolo</a:t>
            </a:r>
            <a:r>
              <a:rPr lang="it-IT" dirty="0"/>
              <a:t> d'ingresso datati </a:t>
            </a:r>
            <a:r>
              <a:rPr lang="it-IT" dirty="0">
                <a:hlinkClick r:id="rId13" tooltip="1525"/>
              </a:rPr>
              <a:t>1525</a:t>
            </a:r>
            <a:r>
              <a:rPr lang="it-IT" dirty="0"/>
              <a:t> e firmati da Giovanni da Udine. I pavimenti sono ovunque in cotto e marmi policromi antichi.</a:t>
            </a:r>
          </a:p>
          <a:p>
            <a:endParaRPr lang="it-IT" dirty="0"/>
          </a:p>
        </p:txBody>
      </p:sp>
    </p:spTree>
    <p:extLst>
      <p:ext uri="{BB962C8B-B14F-4D97-AF65-F5344CB8AC3E}">
        <p14:creationId xmlns:p14="http://schemas.microsoft.com/office/powerpoint/2010/main" val="421238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fontScale="70000" lnSpcReduction="20000"/>
          </a:bodyPr>
          <a:lstStyle/>
          <a:p>
            <a:r>
              <a:rPr lang="it-IT" dirty="0"/>
              <a:t>Nel cortile, impreziosito da una scalinata monumentale, è presente una corte circolare attorno alla quale si organizza un </a:t>
            </a:r>
            <a:r>
              <a:rPr lang="it-IT" dirty="0">
                <a:hlinkClick r:id="rId2" tooltip="Giardino formale"/>
              </a:rPr>
              <a:t>giardino formale</a:t>
            </a:r>
            <a:r>
              <a:rPr lang="it-IT" dirty="0"/>
              <a:t>, un </a:t>
            </a:r>
            <a:r>
              <a:rPr lang="it-IT" dirty="0">
                <a:hlinkClick r:id="rId3" tooltip="Anfiteatro"/>
              </a:rPr>
              <a:t>anfiteatro</a:t>
            </a:r>
            <a:r>
              <a:rPr lang="it-IT" dirty="0"/>
              <a:t> all'aperto scavato nel lato della collina, ed una terrazza, con il panorama sul </a:t>
            </a:r>
            <a:r>
              <a:rPr lang="it-IT" dirty="0">
                <a:hlinkClick r:id="rId4" tooltip="Tevere"/>
              </a:rPr>
              <a:t>Tevere</a:t>
            </a:r>
            <a:r>
              <a:rPr lang="it-IT" dirty="0"/>
              <a:t>.</a:t>
            </a:r>
          </a:p>
          <a:p>
            <a:r>
              <a:rPr lang="it-IT" dirty="0"/>
              <a:t>Nel </a:t>
            </a:r>
            <a:r>
              <a:rPr lang="it-IT" dirty="0">
                <a:hlinkClick r:id="rId5" tooltip="Giardino all'italiana"/>
              </a:rPr>
              <a:t>giardino all'italiana</a:t>
            </a:r>
            <a:r>
              <a:rPr lang="it-IT" dirty="0"/>
              <a:t>, di fronte alla loggia, possiamo vedere la Fontana dell'elefante di </a:t>
            </a:r>
            <a:r>
              <a:rPr lang="it-IT" dirty="0">
                <a:hlinkClick r:id="rId6" tooltip="Giovanni da Udine"/>
              </a:rPr>
              <a:t>Giovanni da Udine</a:t>
            </a:r>
            <a:r>
              <a:rPr lang="it-IT" dirty="0"/>
              <a:t>, che commemora l'elefante indiano "Annone", condotto a Roma dall'ambasciatore del Portogallo per la consacrazione di Leone X nel </a:t>
            </a:r>
            <a:r>
              <a:rPr lang="it-IT" dirty="0">
                <a:hlinkClick r:id="rId7" tooltip="1514"/>
              </a:rPr>
              <a:t>1514</a:t>
            </a:r>
            <a:r>
              <a:rPr lang="it-IT" dirty="0"/>
              <a:t>. Un'altra fontana, di cui il Vasari ci fornisce un'accurata descrizione persa nel tempo, era una fonte rustica con grande testa di leone che alludeva a Leone X e che era collocata sul monte. Sotto al giardino pensile insiste una </a:t>
            </a:r>
            <a:r>
              <a:rPr lang="it-IT" dirty="0">
                <a:hlinkClick r:id="rId8" tooltip="Peschiera (architettura)"/>
              </a:rPr>
              <a:t>peschiera</a:t>
            </a:r>
            <a:r>
              <a:rPr lang="it-IT" dirty="0"/>
              <a:t>.</a:t>
            </a:r>
          </a:p>
          <a:p>
            <a:r>
              <a:rPr lang="it-IT" dirty="0"/>
              <a:t>Ai lati dell'ingresso, che dalla terrazza introduce al giardino rustico, si trovano due giganti in stucco opera di Baccio Bandinelli.</a:t>
            </a:r>
          </a:p>
          <a:p>
            <a:endParaRPr lang="it-IT" dirty="0"/>
          </a:p>
        </p:txBody>
      </p:sp>
    </p:spTree>
    <p:extLst>
      <p:ext uri="{BB962C8B-B14F-4D97-AF65-F5344CB8AC3E}">
        <p14:creationId xmlns:p14="http://schemas.microsoft.com/office/powerpoint/2010/main" val="33876119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rPr>
              <a:t>USO E VILLA MADAMA OGGI</a:t>
            </a:r>
            <a:endParaRPr lang="it-IT" dirty="0">
              <a:solidFill>
                <a:srgbClr val="FF0000"/>
              </a:solidFill>
            </a:endParaRPr>
          </a:p>
        </p:txBody>
      </p:sp>
      <p:sp>
        <p:nvSpPr>
          <p:cNvPr id="3" name="Segnaposto contenuto 2"/>
          <p:cNvSpPr>
            <a:spLocks noGrp="1"/>
          </p:cNvSpPr>
          <p:nvPr>
            <p:ph idx="1"/>
          </p:nvPr>
        </p:nvSpPr>
        <p:spPr/>
        <p:txBody>
          <a:bodyPr>
            <a:normAutofit fontScale="55000" lnSpcReduction="20000"/>
          </a:bodyPr>
          <a:lstStyle/>
          <a:p>
            <a:r>
              <a:rPr lang="it-IT" dirty="0"/>
              <a:t>Fu abitata dal conte Carlo Dentice di Frasso e dalla moglie Dorothy </a:t>
            </a:r>
            <a:r>
              <a:rPr lang="it-IT" dirty="0" err="1"/>
              <a:t>Cadwell</a:t>
            </a:r>
            <a:r>
              <a:rPr lang="it-IT" dirty="0"/>
              <a:t> Taylor, americana di nascita, che l'arredarono sontuosamente. Ospite della contessa fu anche il giovane attore Gary Cooper. Dorothy dispose donazione della villa al Capo del Governo italiano del tempo, Benito Mussolini, il quale la </a:t>
            </a:r>
            <a:r>
              <a:rPr lang="it-IT" dirty="0" err="1"/>
              <a:t>devolse</a:t>
            </a:r>
            <a:r>
              <a:rPr lang="it-IT" dirty="0"/>
              <a:t> a favore dello Stato, come fu testimoniato da iscrizione in apposita lapide affissa all'interno per oltre 20 anni (permaneva nel 1962, e fu registrata durante restauri del tempo, da parte del Genio Civile di Roma). Attrezzata dallo Stato per i ricevimenti ufficiali, fino agli anni '60 del XX secolo custodiva servizi di porcellane finissime e bicchieri di vetro prezioso, tutto con l'emblema dello Stato, includente la corona ed i fasci. Servizi alienati, per fare luogo a meno compromettenti </a:t>
            </a:r>
            <a:r>
              <a:rPr lang="it-IT" i="1" dirty="0"/>
              <a:t>oggetti, </a:t>
            </a:r>
            <a:r>
              <a:rPr lang="it-IT" dirty="0"/>
              <a:t>per gli ospiti internazionali successivi. Nel secondo dopoguerra, dopo breve disponibilità della Presidenza del Consiglio dei Ministri, che vi svolse alcune riunioni, almeno fino al Governo </a:t>
            </a:r>
            <a:r>
              <a:rPr lang="it-IT" dirty="0" err="1"/>
              <a:t>Scelba</a:t>
            </a:r>
            <a:r>
              <a:rPr lang="it-IT" dirty="0"/>
              <a:t>, fu fatta assumere in carico al non lontano Ministero degli Esteri, che tuttora la cura e detiene. Nel 2004 l'arredatore italiano </a:t>
            </a:r>
            <a:r>
              <a:rPr lang="it-IT" dirty="0">
                <a:hlinkClick r:id="rId2" tooltip="Giorgio Pes"/>
              </a:rPr>
              <a:t>Giorgio </a:t>
            </a:r>
            <a:r>
              <a:rPr lang="it-IT" dirty="0" err="1">
                <a:hlinkClick r:id="rId2" tooltip="Giorgio Pes"/>
              </a:rPr>
              <a:t>Pes</a:t>
            </a:r>
            <a:r>
              <a:rPr lang="it-IT" dirty="0"/>
              <a:t> è stato incaricato dal Ministero degli Esteri di effettuare interventi di decorazione ed arredo dell'interno e in parte degli esterni. Il Ministero degli Esteri utilizza Villa Madama come sede di rappresentanza per ospitare ricevimenti diplomatici, conferenze, convegni o altre attività istituzionali. Il Casale di Villa Madama, che si trova nello stesso comprensorio della Villa, ospita l'</a:t>
            </a:r>
            <a:r>
              <a:rPr lang="it-IT" dirty="0">
                <a:hlinkClick r:id="rId3" tooltip="Istituto diplomatico &quot;Mario Toscano&quot;"/>
              </a:rPr>
              <a:t>Istituto diplomatico "Mario Toscano"</a:t>
            </a:r>
            <a:r>
              <a:rPr lang="it-IT" dirty="0"/>
              <a:t> del Ministero degli Affari Esteri.</a:t>
            </a:r>
          </a:p>
          <a:p>
            <a:endParaRPr lang="it-IT" dirty="0"/>
          </a:p>
        </p:txBody>
      </p:sp>
    </p:spTree>
    <p:extLst>
      <p:ext uri="{BB962C8B-B14F-4D97-AF65-F5344CB8AC3E}">
        <p14:creationId xmlns:p14="http://schemas.microsoft.com/office/powerpoint/2010/main" val="41974335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rPr>
              <a:t>FONTI </a:t>
            </a:r>
            <a:endParaRPr lang="it-IT" dirty="0">
              <a:solidFill>
                <a:srgbClr val="FF0000"/>
              </a:solidFill>
            </a:endParaRPr>
          </a:p>
        </p:txBody>
      </p:sp>
      <p:sp>
        <p:nvSpPr>
          <p:cNvPr id="3" name="Segnaposto contenuto 2"/>
          <p:cNvSpPr>
            <a:spLocks noGrp="1"/>
          </p:cNvSpPr>
          <p:nvPr>
            <p:ph idx="1"/>
          </p:nvPr>
        </p:nvSpPr>
        <p:spPr/>
        <p:txBody>
          <a:bodyPr/>
          <a:lstStyle/>
          <a:p>
            <a:r>
              <a:rPr lang="it-IT" dirty="0">
                <a:hlinkClick r:id="rId2"/>
              </a:rPr>
              <a:t>http://</a:t>
            </a:r>
            <a:r>
              <a:rPr lang="it-IT" dirty="0" smtClean="0">
                <a:hlinkClick r:id="rId2"/>
              </a:rPr>
              <a:t>it.wikipedia.org/wiki/Villa_Madama</a:t>
            </a:r>
            <a:r>
              <a:rPr lang="it-IT" dirty="0" smtClean="0"/>
              <a:t> </a:t>
            </a:r>
          </a:p>
          <a:p>
            <a:r>
              <a:rPr lang="it-IT" smtClean="0"/>
              <a:t>04/01/2014</a:t>
            </a:r>
            <a:endParaRPr lang="it-IT" dirty="0"/>
          </a:p>
        </p:txBody>
      </p:sp>
    </p:spTree>
    <p:extLst>
      <p:ext uri="{BB962C8B-B14F-4D97-AF65-F5344CB8AC3E}">
        <p14:creationId xmlns:p14="http://schemas.microsoft.com/office/powerpoint/2010/main" val="8666470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orenzo\Desktop\thCA7SRBCQ.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876737"/>
            <a:ext cx="2569468" cy="20193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lorenzo\Desktop\thCAGJXGM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886387"/>
            <a:ext cx="3059832" cy="252028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lorenzo\Desktop\thCA1G4A5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4384817"/>
            <a:ext cx="2857500"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5846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orenzo\Desktop\securedownload[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1052736"/>
            <a:ext cx="5112567" cy="4725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53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orenzo\Desktop\securedownload[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451" y="1268760"/>
            <a:ext cx="5561716" cy="4614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5449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orenzo\Desktop\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402044" y="475834"/>
            <a:ext cx="4516173" cy="6210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333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orenzo\Desktop\thCADS1BGU.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83768" y="1484784"/>
            <a:ext cx="4104456" cy="3904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326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r>
              <a:rPr lang="it-IT" b="1" dirty="0"/>
              <a:t>Villa Madama</a:t>
            </a:r>
            <a:r>
              <a:rPr lang="it-IT" dirty="0"/>
              <a:t> è una </a:t>
            </a:r>
            <a:r>
              <a:rPr lang="it-IT" dirty="0">
                <a:hlinkClick r:id="rId2" tooltip="Villa"/>
              </a:rPr>
              <a:t>villa</a:t>
            </a:r>
            <a:r>
              <a:rPr lang="it-IT" dirty="0"/>
              <a:t> suburbana di </a:t>
            </a:r>
            <a:r>
              <a:rPr lang="it-IT" dirty="0">
                <a:hlinkClick r:id="rId3" tooltip="Roma"/>
              </a:rPr>
              <a:t>Roma</a:t>
            </a:r>
            <a:r>
              <a:rPr lang="it-IT" dirty="0"/>
              <a:t> situata sulle pendici di </a:t>
            </a:r>
            <a:r>
              <a:rPr lang="it-IT" dirty="0">
                <a:hlinkClick r:id="rId4" tooltip="Monte Mario"/>
              </a:rPr>
              <a:t>Monte Mario</a:t>
            </a:r>
            <a:r>
              <a:rPr lang="it-IT" dirty="0"/>
              <a:t>, sul lato sinistro del </a:t>
            </a:r>
            <a:r>
              <a:rPr lang="it-IT" dirty="0">
                <a:hlinkClick r:id="rId5" tooltip="Tevere"/>
              </a:rPr>
              <a:t>Tevere</a:t>
            </a:r>
            <a:r>
              <a:rPr lang="it-IT" dirty="0"/>
              <a:t> nelle vicinanze del </a:t>
            </a:r>
            <a:r>
              <a:rPr lang="it-IT" dirty="0">
                <a:hlinkClick r:id="rId6" tooltip="Foro Italico (Roma)"/>
              </a:rPr>
              <a:t>Foro Italico</a:t>
            </a:r>
            <a:r>
              <a:rPr lang="it-IT" dirty="0"/>
              <a:t>, nel </a:t>
            </a:r>
            <a:r>
              <a:rPr lang="it-IT" dirty="0">
                <a:hlinkClick r:id="rId7" tooltip="Municipio Roma XVII"/>
              </a:rPr>
              <a:t>Municipio XVII</a:t>
            </a:r>
            <a:r>
              <a:rPr lang="it-IT" dirty="0"/>
              <a:t>. Al giorno d'oggi viene usata come sede  della Presidenza del  Consiglio dei Ministri e del Ministero degli Esteri della Repubblica Italiana, con funzione di rappresentanza per incontri internazionali</a:t>
            </a:r>
            <a:r>
              <a:rPr lang="it-IT" dirty="0" smtClean="0"/>
              <a:t>.</a:t>
            </a:r>
            <a:endParaRPr lang="it-IT" dirty="0"/>
          </a:p>
        </p:txBody>
      </p:sp>
    </p:spTree>
    <p:extLst>
      <p:ext uri="{BB962C8B-B14F-4D97-AF65-F5344CB8AC3E}">
        <p14:creationId xmlns:p14="http://schemas.microsoft.com/office/powerpoint/2010/main" val="7349285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rPr>
              <a:t>Storia e variazioni</a:t>
            </a:r>
            <a:endParaRPr lang="it-IT" dirty="0">
              <a:solidFill>
                <a:srgbClr val="FF0000"/>
              </a:solidFill>
            </a:endParaRPr>
          </a:p>
        </p:txBody>
      </p:sp>
      <p:sp>
        <p:nvSpPr>
          <p:cNvPr id="3" name="Segnaposto contenuto 2"/>
          <p:cNvSpPr>
            <a:spLocks noGrp="1"/>
          </p:cNvSpPr>
          <p:nvPr>
            <p:ph idx="1"/>
          </p:nvPr>
        </p:nvSpPr>
        <p:spPr/>
        <p:txBody>
          <a:bodyPr>
            <a:noAutofit/>
          </a:bodyPr>
          <a:lstStyle/>
          <a:p>
            <a:r>
              <a:rPr lang="it-IT" sz="1600" dirty="0"/>
              <a:t>I lavori di costruzione della villa cominciarono nel </a:t>
            </a:r>
            <a:r>
              <a:rPr lang="it-IT" sz="1600" dirty="0">
                <a:hlinkClick r:id="rId2" tooltip="1518"/>
              </a:rPr>
              <a:t>1518</a:t>
            </a:r>
            <a:r>
              <a:rPr lang="it-IT" sz="1600" dirty="0"/>
              <a:t>, sotto il papato di </a:t>
            </a:r>
            <a:r>
              <a:rPr lang="it-IT" sz="1600" dirty="0">
                <a:hlinkClick r:id="rId3" tooltip="Papa Leone X"/>
              </a:rPr>
              <a:t>Leone X</a:t>
            </a:r>
            <a:r>
              <a:rPr lang="it-IT" sz="1600" dirty="0"/>
              <a:t> per volere del cardinale del Pontefice </a:t>
            </a:r>
            <a:r>
              <a:rPr lang="it-IT" sz="1600" dirty="0">
                <a:hlinkClick r:id="rId4" tooltip="Giulio de' Medici"/>
              </a:rPr>
              <a:t>Giulio de' Medici</a:t>
            </a:r>
            <a:r>
              <a:rPr lang="it-IT" sz="1600" dirty="0"/>
              <a:t>.</a:t>
            </a:r>
          </a:p>
          <a:p>
            <a:r>
              <a:rPr lang="it-IT" sz="1600" dirty="0"/>
              <a:t>In quegli anni, suscitò molto clamore il fasto e l'eleganza della villa, detta in seguito la "</a:t>
            </a:r>
            <a:r>
              <a:rPr lang="it-IT" sz="1600" dirty="0">
                <a:hlinkClick r:id="rId5" tooltip="Villa Farnesina"/>
              </a:rPr>
              <a:t>Farnesina</a:t>
            </a:r>
            <a:r>
              <a:rPr lang="it-IT" sz="1600" dirty="0"/>
              <a:t>", voluta dal banchiere </a:t>
            </a:r>
            <a:r>
              <a:rPr lang="it-IT" sz="1600" dirty="0">
                <a:hlinkClick r:id="rId6" tooltip="Agostino Chigi"/>
              </a:rPr>
              <a:t>Agostino Chigi</a:t>
            </a:r>
            <a:r>
              <a:rPr lang="it-IT" sz="1600" dirty="0"/>
              <a:t> e realizzata da </a:t>
            </a:r>
            <a:r>
              <a:rPr lang="it-IT" sz="1600" dirty="0">
                <a:hlinkClick r:id="rId7" tooltip="Baldassarre Peruzzi"/>
              </a:rPr>
              <a:t>Baldassarre Peruzzi</a:t>
            </a:r>
            <a:r>
              <a:rPr lang="it-IT" sz="1600" dirty="0"/>
              <a:t> a </a:t>
            </a:r>
            <a:r>
              <a:rPr lang="it-IT" sz="1600" dirty="0">
                <a:hlinkClick r:id="rId8" tooltip="Trastevere"/>
              </a:rPr>
              <a:t>via della Lungara</a:t>
            </a:r>
            <a:r>
              <a:rPr lang="it-IT" sz="1600" dirty="0"/>
              <a:t>. Anche il futuro Papa, pertanto, volle commissionare l'edificazione di una villa di campagna su di uno sperone alle pendici di </a:t>
            </a:r>
            <a:r>
              <a:rPr lang="it-IT" sz="1600" dirty="0">
                <a:hlinkClick r:id="rId9" tooltip="Monte Mario"/>
              </a:rPr>
              <a:t>Monte Mario</a:t>
            </a:r>
            <a:r>
              <a:rPr lang="it-IT" sz="1600" dirty="0"/>
              <a:t>.</a:t>
            </a:r>
          </a:p>
          <a:p>
            <a:r>
              <a:rPr lang="it-IT" sz="1600" dirty="0"/>
              <a:t>A tal proposito incaricò </a:t>
            </a:r>
            <a:r>
              <a:rPr lang="it-IT" sz="1600" dirty="0">
                <a:hlinkClick r:id="rId10" tooltip="Raffaello Sanzio"/>
              </a:rPr>
              <a:t>Raffaello Sanzio</a:t>
            </a:r>
            <a:r>
              <a:rPr lang="it-IT" sz="1600" dirty="0"/>
              <a:t> di eseguire il progetto, e </a:t>
            </a:r>
            <a:r>
              <a:rPr lang="it-IT" sz="1600" dirty="0">
                <a:hlinkClick r:id="rId11" tooltip="Antonio da Sangallo il Giovane"/>
              </a:rPr>
              <a:t>Antonio da Sangallo il Giovane</a:t>
            </a:r>
            <a:r>
              <a:rPr lang="it-IT" sz="1600" dirty="0"/>
              <a:t> di occuparsi dell'esecuzione dei lavori. I lavori subirono un rallentamento per la morte di Raffaello avvenuta nel </a:t>
            </a:r>
            <a:r>
              <a:rPr lang="it-IT" sz="1600" dirty="0">
                <a:hlinkClick r:id="rId12" tooltip="1520"/>
              </a:rPr>
              <a:t>1520</a:t>
            </a:r>
            <a:r>
              <a:rPr lang="it-IT" sz="1600" dirty="0"/>
              <a:t>ma ripresero e furono terminati per la parte edilizia (1524-1525) dopo l'elezione del secondo papa della </a:t>
            </a:r>
            <a:r>
              <a:rPr lang="it-IT" sz="1600" dirty="0">
                <a:hlinkClick r:id="rId13" tooltip="Famiglia Medici"/>
              </a:rPr>
              <a:t>famiglia Medici</a:t>
            </a:r>
            <a:r>
              <a:rPr lang="it-IT" sz="1600" dirty="0"/>
              <a:t> col nome di </a:t>
            </a:r>
            <a:r>
              <a:rPr lang="it-IT" sz="1600" dirty="0">
                <a:hlinkClick r:id="rId14" tooltip="Clemente VII"/>
              </a:rPr>
              <a:t>Clemente VII</a:t>
            </a:r>
            <a:r>
              <a:rPr lang="it-IT" sz="1600" dirty="0"/>
              <a:t> (</a:t>
            </a:r>
            <a:r>
              <a:rPr lang="it-IT" sz="1600" dirty="0">
                <a:hlinkClick r:id="rId15" tooltip="1523"/>
              </a:rPr>
              <a:t>1523</a:t>
            </a:r>
            <a:r>
              <a:rPr lang="it-IT" sz="1600" dirty="0"/>
              <a:t>). Nei lavori fu impegnato un formidabile gruppo di artisti. Oltre ad Antonio da Sangallo, furono presenti in cantiere </a:t>
            </a:r>
            <a:r>
              <a:rPr lang="it-IT" sz="1600" dirty="0">
                <a:hlinkClick r:id="rId16" tooltip="Giulio Romano"/>
              </a:rPr>
              <a:t>Giulio Romano</a:t>
            </a:r>
            <a:r>
              <a:rPr lang="it-IT" sz="1600" dirty="0"/>
              <a:t>, erede della bottega di Raffaello, che si dedicò alle decorazioni insieme a </a:t>
            </a:r>
            <a:r>
              <a:rPr lang="it-IT" sz="1600" dirty="0">
                <a:hlinkClick r:id="rId7" tooltip="Baldassarre Peruzzi"/>
              </a:rPr>
              <a:t>Baldassarre Peruzzi</a:t>
            </a:r>
            <a:r>
              <a:rPr lang="it-IT" sz="1600" dirty="0"/>
              <a:t> e </a:t>
            </a:r>
            <a:r>
              <a:rPr lang="it-IT" sz="1600" dirty="0" err="1">
                <a:hlinkClick r:id="rId17" tooltip="Giovan Francesco Penni"/>
              </a:rPr>
              <a:t>Giovan</a:t>
            </a:r>
            <a:r>
              <a:rPr lang="it-IT" sz="1600" dirty="0">
                <a:hlinkClick r:id="rId17" tooltip="Giovan Francesco Penni"/>
              </a:rPr>
              <a:t> Francesco </a:t>
            </a:r>
            <a:r>
              <a:rPr lang="it-IT" sz="1600" dirty="0" err="1">
                <a:hlinkClick r:id="rId17" tooltip="Giovan Francesco Penni"/>
              </a:rPr>
              <a:t>Penni</a:t>
            </a:r>
            <a:r>
              <a:rPr lang="it-IT" sz="1600" dirty="0"/>
              <a:t>. </a:t>
            </a:r>
            <a:r>
              <a:rPr lang="it-IT" sz="1600" dirty="0">
                <a:hlinkClick r:id="rId18" tooltip="Giovanni da Udine"/>
              </a:rPr>
              <a:t>Giovanni da Udine</a:t>
            </a:r>
            <a:r>
              <a:rPr lang="it-IT" sz="1600" dirty="0"/>
              <a:t> si occupò degli stucchi e </a:t>
            </a:r>
            <a:r>
              <a:rPr lang="it-IT" sz="1600" dirty="0">
                <a:hlinkClick r:id="rId19" tooltip="Baccio Bandinelli"/>
              </a:rPr>
              <a:t>Baccio Bandinelli</a:t>
            </a:r>
            <a:r>
              <a:rPr lang="it-IT" sz="1600" dirty="0"/>
              <a:t> delle sculture. La realizzazione definitiva del progetto, tuttavia, fu irrimediabilmente compromessa dal caos che visse lo stato Pontificio sotto il papato di Clemente VII. Nel </a:t>
            </a:r>
            <a:r>
              <a:rPr lang="it-IT" sz="1600" dirty="0">
                <a:hlinkClick r:id="rId20" tooltip="1527"/>
              </a:rPr>
              <a:t>1527</a:t>
            </a:r>
            <a:r>
              <a:rPr lang="it-IT" sz="1600" dirty="0"/>
              <a:t>, infatti, il </a:t>
            </a:r>
            <a:r>
              <a:rPr lang="it-IT" sz="1600" dirty="0">
                <a:hlinkClick r:id="rId21" tooltip="Sacco di Roma (1527)"/>
              </a:rPr>
              <a:t>Sacco di </a:t>
            </a:r>
            <a:r>
              <a:rPr lang="it-IT" sz="1600" dirty="0" err="1">
                <a:hlinkClick r:id="rId21" tooltip="Sacco di Roma (1527)"/>
              </a:rPr>
              <a:t>Roma</a:t>
            </a:r>
            <a:r>
              <a:rPr lang="it-IT" sz="1600" dirty="0" err="1"/>
              <a:t>e</a:t>
            </a:r>
            <a:r>
              <a:rPr lang="it-IT" sz="1600" dirty="0"/>
              <a:t> il conseguente accordo tra il Papa e l'Imperatore tolsero qualsiasi priorità alla realizzazione dell'ambizioso progetto di Raffaello. Durante questo tragico episodio della storia romana la villa fu saccheggiata e data alle fiamme. Il </a:t>
            </a:r>
            <a:r>
              <a:rPr lang="it-IT" sz="1600" dirty="0">
                <a:hlinkClick r:id="rId22" tooltip="Vasari"/>
              </a:rPr>
              <a:t>Vasari</a:t>
            </a:r>
            <a:r>
              <a:rPr lang="it-IT" sz="1600" dirty="0"/>
              <a:t> racconta che il papa pianse vedendola bruciare dal suo rifugio di </a:t>
            </a:r>
            <a:r>
              <a:rPr lang="it-IT" sz="1600" dirty="0">
                <a:hlinkClick r:id="rId23" tooltip="Castel Sant'Angelo"/>
              </a:rPr>
              <a:t>Castel Sant'Angelo</a:t>
            </a:r>
            <a:r>
              <a:rPr lang="it-IT" sz="1600" dirty="0"/>
              <a:t>.</a:t>
            </a:r>
          </a:p>
          <a:p>
            <a:endParaRPr lang="it-IT" sz="1600" dirty="0"/>
          </a:p>
        </p:txBody>
      </p:sp>
    </p:spTree>
    <p:extLst>
      <p:ext uri="{BB962C8B-B14F-4D97-AF65-F5344CB8AC3E}">
        <p14:creationId xmlns:p14="http://schemas.microsoft.com/office/powerpoint/2010/main" val="12389907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62500" lnSpcReduction="20000"/>
          </a:bodyPr>
          <a:lstStyle/>
          <a:p>
            <a:r>
              <a:rPr lang="it-IT" dirty="0"/>
              <a:t>In effetti, il progetto originario era maestoso e complesso e coinvolgeva un'ampia estensione di terreno che sarebbe dovuto degradare con una successione di terrazzi, prospettive rinascimentali e giardini all'italiana fino alle rive del </a:t>
            </a:r>
            <a:r>
              <a:rPr lang="it-IT" dirty="0">
                <a:hlinkClick r:id="rId2" tooltip="Tevere"/>
              </a:rPr>
              <a:t>Tevere</a:t>
            </a:r>
            <a:r>
              <a:rPr lang="it-IT" dirty="0"/>
              <a:t>. Per la realizzazione delle strutture fu anche chiesta la collaborazione di </a:t>
            </a:r>
            <a:r>
              <a:rPr lang="it-IT" dirty="0">
                <a:hlinkClick r:id="rId3" tooltip="Antonio da Sangallo il Vecchio"/>
              </a:rPr>
              <a:t>Antonio da Sangallo il Vecchio</a:t>
            </a:r>
            <a:r>
              <a:rPr lang="it-IT" dirty="0"/>
              <a:t> La "Madama" non è altri che </a:t>
            </a:r>
            <a:r>
              <a:rPr lang="it-IT" dirty="0">
                <a:hlinkClick r:id="rId4" tooltip="Margherita d'Austria"/>
              </a:rPr>
              <a:t>Margherita d'Austria</a:t>
            </a:r>
            <a:r>
              <a:rPr lang="it-IT" dirty="0"/>
              <a:t>, la stessa che ha dato il nome a </a:t>
            </a:r>
            <a:r>
              <a:rPr lang="it-IT" dirty="0">
                <a:hlinkClick r:id="rId5" tooltip="Palazzo Madama (Roma)"/>
              </a:rPr>
              <a:t>Palazzo Madama</a:t>
            </a:r>
            <a:r>
              <a:rPr lang="it-IT" dirty="0"/>
              <a:t> a Roma, e alla cittadina di </a:t>
            </a:r>
            <a:r>
              <a:rPr lang="it-IT" dirty="0">
                <a:hlinkClick r:id="rId6" tooltip="Castel Madama"/>
              </a:rPr>
              <a:t>Castel Madama</a:t>
            </a:r>
            <a:r>
              <a:rPr lang="it-IT" dirty="0"/>
              <a:t>, presso </a:t>
            </a:r>
            <a:r>
              <a:rPr lang="it-IT" dirty="0">
                <a:hlinkClick r:id="rId7" tooltip="Tivoli"/>
              </a:rPr>
              <a:t>Tivoli</a:t>
            </a:r>
            <a:r>
              <a:rPr lang="it-IT" dirty="0"/>
              <a:t>. Alla morte di Alessandro, Margherita, rimasta vedova a 15 anni, sposò </a:t>
            </a:r>
            <a:r>
              <a:rPr lang="it-IT" dirty="0">
                <a:hlinkClick r:id="rId8" tooltip="Ottavio Farnese"/>
              </a:rPr>
              <a:t>Ottavio Farnese</a:t>
            </a:r>
            <a:r>
              <a:rPr lang="it-IT" dirty="0"/>
              <a:t>, </a:t>
            </a:r>
            <a:r>
              <a:rPr lang="it-IT" dirty="0">
                <a:hlinkClick r:id="rId9" tooltip="Ducato di Parma e Piacenza"/>
              </a:rPr>
              <a:t>duca di Parma e Piacenza</a:t>
            </a:r>
            <a:r>
              <a:rPr lang="it-IT" dirty="0"/>
              <a:t> e nipote di </a:t>
            </a:r>
            <a:r>
              <a:rPr lang="it-IT" dirty="0">
                <a:hlinkClick r:id="rId10" tooltip="Papa Paolo III"/>
              </a:rPr>
              <a:t>papa Paolo III</a:t>
            </a:r>
            <a:r>
              <a:rPr lang="it-IT" dirty="0"/>
              <a:t>. Alla morte di Margherita la villa passò agli eredi della famiglia </a:t>
            </a:r>
            <a:r>
              <a:rPr lang="it-IT" dirty="0">
                <a:hlinkClick r:id="rId11" tooltip="Farnese (famiglia)"/>
              </a:rPr>
              <a:t>Farnese</a:t>
            </a:r>
            <a:r>
              <a:rPr lang="it-IT" dirty="0"/>
              <a:t>, , avviandosi ad un lento e progressivo abbandono. Estinta la famiglia Farnese, la villa continuò il suo decadimento passando in eredità al re di Napoli </a:t>
            </a:r>
            <a:r>
              <a:rPr lang="it-IT" dirty="0">
                <a:hlinkClick r:id="rId12" tooltip="Carlo III di Spagna"/>
              </a:rPr>
              <a:t>Carlo di Borbone</a:t>
            </a:r>
            <a:r>
              <a:rPr lang="it-IT" dirty="0"/>
              <a:t>, che la lasciò degradare a proprietà agricola, appannaggio della corona, e spogliare di ogni decorazione artistica.</a:t>
            </a:r>
          </a:p>
          <a:p>
            <a:r>
              <a:rPr lang="it-IT" dirty="0"/>
              <a:t>Nel corso dell'Ottocento e i primi del Novecento la villa finì in rovina, venendo adibita a fienile, magazzino agricolo e, finanche, ad alloggiamento di truppe</a:t>
            </a:r>
          </a:p>
          <a:p>
            <a:endParaRPr lang="it-IT" dirty="0"/>
          </a:p>
        </p:txBody>
      </p:sp>
    </p:spTree>
    <p:extLst>
      <p:ext uri="{BB962C8B-B14F-4D97-AF65-F5344CB8AC3E}">
        <p14:creationId xmlns:p14="http://schemas.microsoft.com/office/powerpoint/2010/main" val="37170403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rPr>
              <a:t>PRIMO RESTAURO</a:t>
            </a:r>
            <a:endParaRPr lang="it-IT" dirty="0">
              <a:solidFill>
                <a:srgbClr val="FF0000"/>
              </a:solidFill>
            </a:endParaRPr>
          </a:p>
        </p:txBody>
      </p:sp>
      <p:sp>
        <p:nvSpPr>
          <p:cNvPr id="3" name="Segnaposto contenuto 2"/>
          <p:cNvSpPr>
            <a:spLocks noGrp="1"/>
          </p:cNvSpPr>
          <p:nvPr>
            <p:ph idx="1"/>
          </p:nvPr>
        </p:nvSpPr>
        <p:spPr/>
        <p:txBody>
          <a:bodyPr>
            <a:normAutofit fontScale="62500" lnSpcReduction="20000"/>
          </a:bodyPr>
          <a:lstStyle/>
          <a:p>
            <a:r>
              <a:rPr lang="it-IT" dirty="0"/>
              <a:t>In effetti, il progetto originario era maestoso e complesso e coinvolgeva un'ampia estensione di terreno che sarebbe dovuto degradare con una successione di terrazzi, prospettive rinascimentali e giardini all'italiana fino alle rive del </a:t>
            </a:r>
            <a:r>
              <a:rPr lang="it-IT" dirty="0">
                <a:hlinkClick r:id="rId2" tooltip="Tevere"/>
              </a:rPr>
              <a:t>Tevere</a:t>
            </a:r>
            <a:r>
              <a:rPr lang="it-IT" dirty="0"/>
              <a:t>. Per la realizzazione delle strutture fu anche chiesta la collaborazione di </a:t>
            </a:r>
            <a:r>
              <a:rPr lang="it-IT" dirty="0">
                <a:hlinkClick r:id="rId3" tooltip="Antonio da Sangallo il Vecchio"/>
              </a:rPr>
              <a:t>Antonio da Sangallo il Vecchio</a:t>
            </a:r>
            <a:r>
              <a:rPr lang="it-IT" dirty="0"/>
              <a:t> La "Madama" non è altri che </a:t>
            </a:r>
            <a:r>
              <a:rPr lang="it-IT" dirty="0">
                <a:hlinkClick r:id="rId4" tooltip="Margherita d'Austria"/>
              </a:rPr>
              <a:t>Margherita d'Austria</a:t>
            </a:r>
            <a:r>
              <a:rPr lang="it-IT" dirty="0"/>
              <a:t>, la stessa che ha dato il nome a </a:t>
            </a:r>
            <a:r>
              <a:rPr lang="it-IT" dirty="0">
                <a:hlinkClick r:id="rId5" tooltip="Palazzo Madama (Roma)"/>
              </a:rPr>
              <a:t>Palazzo Madama</a:t>
            </a:r>
            <a:r>
              <a:rPr lang="it-IT" dirty="0"/>
              <a:t> a Roma, e alla cittadina di </a:t>
            </a:r>
            <a:r>
              <a:rPr lang="it-IT" dirty="0">
                <a:hlinkClick r:id="rId6" tooltip="Castel Madama"/>
              </a:rPr>
              <a:t>Castel Madama</a:t>
            </a:r>
            <a:r>
              <a:rPr lang="it-IT" dirty="0"/>
              <a:t>, presso </a:t>
            </a:r>
            <a:r>
              <a:rPr lang="it-IT" dirty="0">
                <a:hlinkClick r:id="rId7" tooltip="Tivoli"/>
              </a:rPr>
              <a:t>Tivoli</a:t>
            </a:r>
            <a:r>
              <a:rPr lang="it-IT" dirty="0"/>
              <a:t>. Alla morte di Alessandro, Margherita, rimasta vedova a 15 anni, sposò </a:t>
            </a:r>
            <a:r>
              <a:rPr lang="it-IT" dirty="0">
                <a:hlinkClick r:id="rId8" tooltip="Ottavio Farnese"/>
              </a:rPr>
              <a:t>Ottavio Farnese</a:t>
            </a:r>
            <a:r>
              <a:rPr lang="it-IT" dirty="0"/>
              <a:t>, </a:t>
            </a:r>
            <a:r>
              <a:rPr lang="it-IT" dirty="0">
                <a:hlinkClick r:id="rId9" tooltip="Ducato di Parma e Piacenza"/>
              </a:rPr>
              <a:t>duca di Parma e Piacenza</a:t>
            </a:r>
            <a:r>
              <a:rPr lang="it-IT" dirty="0"/>
              <a:t> e nipote di </a:t>
            </a:r>
            <a:r>
              <a:rPr lang="it-IT" dirty="0">
                <a:hlinkClick r:id="rId10" tooltip="Papa Paolo III"/>
              </a:rPr>
              <a:t>papa Paolo III</a:t>
            </a:r>
            <a:r>
              <a:rPr lang="it-IT" dirty="0"/>
              <a:t>. Alla morte di Margherita la villa passò agli eredi della famiglia </a:t>
            </a:r>
            <a:r>
              <a:rPr lang="it-IT" dirty="0">
                <a:hlinkClick r:id="rId11" tooltip="Farnese (famiglia)"/>
              </a:rPr>
              <a:t>Farnese</a:t>
            </a:r>
            <a:r>
              <a:rPr lang="it-IT" dirty="0"/>
              <a:t>, , avviandosi ad un lento e progressivo abbandono. Estinta la famiglia Farnese, la villa continuò il suo decadimento passando in eredità al re di Napoli </a:t>
            </a:r>
            <a:r>
              <a:rPr lang="it-IT" dirty="0">
                <a:hlinkClick r:id="rId12" tooltip="Carlo III di Spagna"/>
              </a:rPr>
              <a:t>Carlo di Borbone</a:t>
            </a:r>
            <a:r>
              <a:rPr lang="it-IT" dirty="0"/>
              <a:t>, che la lasciò degradare a proprietà agricola, appannaggio della corona, e spogliare di ogni decorazione artistica.</a:t>
            </a:r>
          </a:p>
          <a:p>
            <a:r>
              <a:rPr lang="it-IT" dirty="0"/>
              <a:t>Nel corso dell'Ottocento e i primi del Novecento la villa finì in rovina, venendo adibita a fienile, magazzino agricolo e, finanche, ad alloggiamento di </a:t>
            </a:r>
            <a:r>
              <a:rPr lang="it-IT" dirty="0" smtClean="0"/>
              <a:t>truppe</a:t>
            </a:r>
            <a:r>
              <a:rPr lang="it-IT" sz="1100" dirty="0" smtClean="0"/>
              <a:t>.</a:t>
            </a:r>
            <a:endParaRPr lang="it-IT" dirty="0"/>
          </a:p>
          <a:p>
            <a:endParaRPr lang="it-IT" dirty="0"/>
          </a:p>
        </p:txBody>
      </p:sp>
    </p:spTree>
    <p:extLst>
      <p:ext uri="{BB962C8B-B14F-4D97-AF65-F5344CB8AC3E}">
        <p14:creationId xmlns:p14="http://schemas.microsoft.com/office/powerpoint/2010/main" val="1623067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1579</Words>
  <Application>Microsoft Office PowerPoint</Application>
  <PresentationFormat>Presentazione su schermo (4:3)</PresentationFormat>
  <Paragraphs>26</Paragraphs>
  <Slides>15</Slides>
  <Notes>1</Notes>
  <HiddenSlides>0</HiddenSlides>
  <MMClips>0</MMClips>
  <ScaleCrop>false</ScaleCrop>
  <HeadingPairs>
    <vt:vector size="4" baseType="variant">
      <vt:variant>
        <vt:lpstr>Tema</vt:lpstr>
      </vt:variant>
      <vt:variant>
        <vt:i4>1</vt:i4>
      </vt:variant>
      <vt:variant>
        <vt:lpstr>Titoli diapositive</vt:lpstr>
      </vt:variant>
      <vt:variant>
        <vt:i4>15</vt:i4>
      </vt:variant>
    </vt:vector>
  </HeadingPairs>
  <TitlesOfParts>
    <vt:vector size="16" baseType="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Storia e variazioni</vt:lpstr>
      <vt:lpstr>Presentazione standard di PowerPoint</vt:lpstr>
      <vt:lpstr>PRIMO RESTAURO</vt:lpstr>
      <vt:lpstr>Presentazione standard di PowerPoint</vt:lpstr>
      <vt:lpstr>DESCRIZIONE</vt:lpstr>
      <vt:lpstr>Presentazione standard di PowerPoint</vt:lpstr>
      <vt:lpstr>USO E VILLA MADAMA OGGI</vt:lpstr>
      <vt:lpstr>FONTI </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Villa madama</dc:title>
  <dc:creator>lorenzo lax</dc:creator>
  <cp:lastModifiedBy>Lenovo</cp:lastModifiedBy>
  <cp:revision>12</cp:revision>
  <dcterms:created xsi:type="dcterms:W3CDTF">2014-01-03T20:17:06Z</dcterms:created>
  <dcterms:modified xsi:type="dcterms:W3CDTF">2014-01-11T16:30:16Z</dcterms:modified>
</cp:coreProperties>
</file>